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61" r:id="rId5"/>
    <p:sldId id="262" r:id="rId6"/>
  </p:sldIdLst>
  <p:sldSz cx="7569200" cy="10706100"/>
  <p:notesSz cx="7569200" cy="107061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663"/>
    <p:restoredTop sz="89375"/>
  </p:normalViewPr>
  <p:slideViewPr>
    <p:cSldViewPr>
      <p:cViewPr varScale="1">
        <p:scale>
          <a:sx n="54" d="100"/>
          <a:sy n="54" d="100"/>
        </p:scale>
        <p:origin x="1792" y="22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690" y="3318891"/>
            <a:ext cx="6433820" cy="22482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5380" y="5995416"/>
            <a:ext cx="5298440" cy="26765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8/11/20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ts val="1425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8/11/20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ts val="1425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460" y="2462403"/>
            <a:ext cx="3292602" cy="706602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8138" y="2462403"/>
            <a:ext cx="3292602" cy="706602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8/11/20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ts val="1425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8/11/20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ts val="1425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8/11/20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ts val="1425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460" y="428244"/>
            <a:ext cx="6812280" cy="171297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460" y="2462403"/>
            <a:ext cx="6812280" cy="706602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3528" y="9956673"/>
            <a:ext cx="2422144" cy="5353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460" y="9956673"/>
            <a:ext cx="1740916" cy="5353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8/11/20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3660702" y="10030442"/>
            <a:ext cx="246379" cy="196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ts val="1425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hyperlink" Target="http://nti.one/" TargetMode="External"/><Relationship Id="rId1" Type="http://schemas.openxmlformats.org/officeDocument/2006/relationships/slideLayout" Target="../slideLayouts/slideLayout5.xml"/><Relationship Id="rId2" Type="http://schemas.openxmlformats.org/officeDocument/2006/relationships/hyperlink" Target="http://asi.ru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s://leader-id.ru/events/add/" TargetMode="External"/><Relationship Id="rId3" Type="http://schemas.openxmlformats.org/officeDocument/2006/relationships/hyperlink" Target="https://leader-id.ru/poll/suggestread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leader-id.ru/event/list/archiveBroadcasts/" TargetMode="External"/><Relationship Id="rId4" Type="http://schemas.openxmlformats.org/officeDocument/2006/relationships/hyperlink" Target="https://welcome.leader-id.ru/" TargetMode="External"/><Relationship Id="rId5" Type="http://schemas.openxmlformats.org/officeDocument/2006/relationships/hyperlink" Target="https://leader-id.ru/poll/suggestread/" TargetMode="External"/><Relationship Id="rId1" Type="http://schemas.openxmlformats.org/officeDocument/2006/relationships/slideLayout" Target="../slideLayouts/slideLayout5.xml"/><Relationship Id="rId2" Type="http://schemas.openxmlformats.org/officeDocument/2006/relationships/hyperlink" Target="https://leader-id.ru/events/" TargetMode="External"/></Relationships>
</file>

<file path=ppt/slides/_rels/slide5.xml.rels><?xml version="1.0" encoding="UTF-8" standalone="yes"?>
<Relationships xmlns="http://schemas.openxmlformats.org/package/2006/relationships"><Relationship Id="rId11" Type="http://schemas.openxmlformats.org/officeDocument/2006/relationships/hyperlink" Target="http://dc.2035.university/" TargetMode="External"/><Relationship Id="rId12" Type="http://schemas.openxmlformats.org/officeDocument/2006/relationships/hyperlink" Target="http://ai.2035.university/" TargetMode="External"/><Relationship Id="rId13" Type="http://schemas.openxmlformats.org/officeDocument/2006/relationships/hyperlink" Target="https://lectoriy.2035.university/" TargetMode="External"/><Relationship Id="rId14" Type="http://schemas.openxmlformats.org/officeDocument/2006/relationships/hyperlink" Target="https://rf2035.net/" TargetMode="External"/><Relationship Id="rId1" Type="http://schemas.openxmlformats.org/officeDocument/2006/relationships/slideLayout" Target="../slideLayouts/slideLayout5.xml"/><Relationship Id="rId2" Type="http://schemas.openxmlformats.org/officeDocument/2006/relationships/hyperlink" Target="https://asi.ru/projects/submit_a_project/" TargetMode="External"/><Relationship Id="rId3" Type="http://schemas.openxmlformats.org/officeDocument/2006/relationships/hyperlink" Target="https://datamasters.ru/" TargetMode="External"/><Relationship Id="rId4" Type="http://schemas.openxmlformats.org/officeDocument/2006/relationships/hyperlink" Target="https://leader-id.ru/events/add/" TargetMode="External"/><Relationship Id="rId5" Type="http://schemas.openxmlformats.org/officeDocument/2006/relationships/hyperlink" Target="https://dc.2035.university/" TargetMode="External"/><Relationship Id="rId6" Type="http://schemas.openxmlformats.org/officeDocument/2006/relationships/hyperlink" Target="https://asi.ru/library/" TargetMode="External"/><Relationship Id="rId7" Type="http://schemas.openxmlformats.org/officeDocument/2006/relationships/hyperlink" Target="https://covid.leader-id.ru/" TargetMode="External"/><Relationship Id="rId8" Type="http://schemas.openxmlformats.org/officeDocument/2006/relationships/hyperlink" Target="https://welcome.leader-id.ru/login?next=/" TargetMode="External"/><Relationship Id="rId9" Type="http://schemas.openxmlformats.org/officeDocument/2006/relationships/hyperlink" Target="https://leader-id.ru/poll/suggestread/" TargetMode="External"/><Relationship Id="rId10" Type="http://schemas.openxmlformats.org/officeDocument/2006/relationships/hyperlink" Target="https://leader-id.ru/page/info/contacts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 rot="16200000">
            <a:off x="-1838325" y="1660525"/>
            <a:ext cx="11068050" cy="7747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5640" y="247650"/>
            <a:ext cx="1987659" cy="6858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02467" y="552450"/>
            <a:ext cx="6082532" cy="266944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cs typeface="Arial"/>
              </a:rPr>
              <a:t>Предыстория</a:t>
            </a:r>
            <a:endParaRPr sz="2400" dirty="0">
              <a:cs typeface="Arial"/>
            </a:endParaRPr>
          </a:p>
          <a:p>
            <a:pPr marL="12700" marR="201930">
              <a:lnSpc>
                <a:spcPct val="114700"/>
              </a:lnSpc>
              <a:spcBef>
                <a:spcPts val="740"/>
              </a:spcBef>
            </a:pPr>
            <a:r>
              <a:rPr sz="1400" dirty="0">
                <a:cs typeface="Arial"/>
              </a:rPr>
              <a:t>Флагманский проект сервиса Leader-ID </a:t>
            </a:r>
            <a:r>
              <a:rPr sz="1400" u="sng" dirty="0">
                <a:solidFill>
                  <a:srgbClr val="1154CC"/>
                </a:solidFill>
                <a:uFill>
                  <a:solidFill>
                    <a:srgbClr val="1154CC"/>
                  </a:solidFill>
                </a:uFill>
                <a:cs typeface="Arial"/>
                <a:hlinkClick r:id="rId2"/>
              </a:rPr>
              <a:t>Агентство стратегических</a:t>
            </a:r>
            <a:r>
              <a:rPr sz="1400" u="sng" spc="-40" dirty="0">
                <a:solidFill>
                  <a:srgbClr val="1154CC"/>
                </a:solidFill>
                <a:uFill>
                  <a:solidFill>
                    <a:srgbClr val="1154CC"/>
                  </a:solidFill>
                </a:uFill>
                <a:cs typeface="Arial"/>
                <a:hlinkClick r:id="rId2"/>
              </a:rPr>
              <a:t> </a:t>
            </a:r>
            <a:r>
              <a:rPr sz="1400" u="sng" dirty="0">
                <a:solidFill>
                  <a:srgbClr val="1154CC"/>
                </a:solidFill>
                <a:uFill>
                  <a:solidFill>
                    <a:srgbClr val="1154CC"/>
                  </a:solidFill>
                </a:uFill>
                <a:cs typeface="Arial"/>
                <a:hlinkClick r:id="rId2"/>
              </a:rPr>
              <a:t>инициатив </a:t>
            </a:r>
            <a:r>
              <a:rPr sz="1400" dirty="0">
                <a:solidFill>
                  <a:srgbClr val="1154CC"/>
                </a:solidFill>
                <a:cs typeface="Arial"/>
              </a:rPr>
              <a:t> </a:t>
            </a:r>
            <a:r>
              <a:rPr sz="1400" dirty="0">
                <a:cs typeface="Arial"/>
              </a:rPr>
              <a:t>запустило в 2013 году. Через Leader-ID проводили мероприятия и хранили  базы</a:t>
            </a:r>
            <a:r>
              <a:rPr sz="1400" spc="-5" dirty="0">
                <a:cs typeface="Arial"/>
              </a:rPr>
              <a:t> </a:t>
            </a:r>
            <a:r>
              <a:rPr sz="1400" dirty="0">
                <a:cs typeface="Arial"/>
              </a:rPr>
              <a:t>участников.</a:t>
            </a: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400" dirty="0">
              <a:cs typeface="Arial"/>
            </a:endParaRPr>
          </a:p>
          <a:p>
            <a:pPr marL="12700" marR="5080">
              <a:lnSpc>
                <a:spcPct val="114700"/>
              </a:lnSpc>
            </a:pPr>
            <a:r>
              <a:rPr sz="1400" dirty="0">
                <a:cs typeface="Arial"/>
              </a:rPr>
              <a:t>В 2019 году Leader-ID принял новый вызов — </a:t>
            </a:r>
            <a:r>
              <a:rPr sz="1400" b="1" dirty="0">
                <a:cs typeface="Arial"/>
              </a:rPr>
              <a:t>стать глобальным сервисом  сбора и обработки данных</a:t>
            </a:r>
            <a:r>
              <a:rPr sz="1400" dirty="0">
                <a:cs typeface="Arial"/>
              </a:rPr>
              <a:t>. Мы начали создавать сервисы,</a:t>
            </a:r>
            <a:r>
              <a:rPr sz="1400" spc="-65" dirty="0">
                <a:cs typeface="Arial"/>
              </a:rPr>
              <a:t> </a:t>
            </a:r>
            <a:r>
              <a:rPr sz="1400" dirty="0">
                <a:cs typeface="Arial"/>
              </a:rPr>
              <a:t>обеспечивающие  приток людей, повысили доступность аналитических инструментов системы,  создали Стандарт цифрового следа. В результате число пользователей  Leader-ID выросло до </a:t>
            </a:r>
            <a:r>
              <a:rPr lang="ru-RU" sz="1400" dirty="0" smtClean="0">
                <a:cs typeface="Arial"/>
              </a:rPr>
              <a:t>9</a:t>
            </a:r>
            <a:r>
              <a:rPr sz="1400" dirty="0" smtClean="0">
                <a:cs typeface="Arial"/>
              </a:rPr>
              <a:t>00 000</a:t>
            </a:r>
            <a:r>
              <a:rPr lang="ru-RU" sz="1400" dirty="0" smtClean="0">
                <a:cs typeface="Arial"/>
              </a:rPr>
              <a:t>.</a:t>
            </a:r>
            <a:endParaRPr sz="1400" dirty="0"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934233" y="3632072"/>
            <a:ext cx="5738864" cy="349860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902466" y="7562850"/>
            <a:ext cx="6082533" cy="26427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" algn="ctr">
              <a:lnSpc>
                <a:spcPct val="100000"/>
              </a:lnSpc>
              <a:spcBef>
                <a:spcPts val="100"/>
              </a:spcBef>
            </a:pPr>
            <a:r>
              <a:rPr sz="1200" i="1" dirty="0">
                <a:latin typeface="Arial"/>
                <a:cs typeface="Arial"/>
              </a:rPr>
              <a:t>Динамика роста числа пользователей в</a:t>
            </a:r>
            <a:r>
              <a:rPr sz="1200" i="1" spc="-15" dirty="0">
                <a:latin typeface="Arial"/>
                <a:cs typeface="Arial"/>
              </a:rPr>
              <a:t> </a:t>
            </a:r>
            <a:r>
              <a:rPr sz="1200" i="1" dirty="0">
                <a:latin typeface="Arial"/>
                <a:cs typeface="Arial"/>
              </a:rPr>
              <a:t>Leader-ID</a:t>
            </a:r>
            <a:endParaRPr sz="12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400" dirty="0">
              <a:latin typeface="Arial"/>
              <a:cs typeface="Arial"/>
            </a:endParaRPr>
          </a:p>
          <a:p>
            <a:pPr marL="12700" marR="175260" algn="just">
              <a:lnSpc>
                <a:spcPct val="114700"/>
              </a:lnSpc>
            </a:pPr>
            <a:r>
              <a:rPr sz="1400" dirty="0">
                <a:cs typeface="Arial"/>
              </a:rPr>
              <a:t>Раньше число пользователей Leader-ID росло за счет Точек кипения:</a:t>
            </a:r>
            <a:r>
              <a:rPr sz="1400" spc="-65" dirty="0">
                <a:cs typeface="Arial"/>
              </a:rPr>
              <a:t> </a:t>
            </a:r>
            <a:r>
              <a:rPr sz="1400" dirty="0">
                <a:cs typeface="Arial"/>
              </a:rPr>
              <a:t>каждый  третий участник регистрировался, чтобы прийти на мероприятие. В 2019</a:t>
            </a:r>
            <a:r>
              <a:rPr sz="1400" spc="-70" dirty="0">
                <a:cs typeface="Arial"/>
              </a:rPr>
              <a:t> </a:t>
            </a:r>
            <a:r>
              <a:rPr sz="1400" dirty="0">
                <a:cs typeface="Arial"/>
              </a:rPr>
              <a:t>году  Leader-ID вырос в хаб обмена данными</a:t>
            </a:r>
            <a:r>
              <a:rPr sz="1400" u="sng" dirty="0">
                <a:solidFill>
                  <a:srgbClr val="1154CC"/>
                </a:solidFill>
                <a:uFill>
                  <a:solidFill>
                    <a:srgbClr val="1154CC"/>
                  </a:solidFill>
                </a:uFill>
                <a:cs typeface="Arial"/>
                <a:hlinkClick r:id="rId4"/>
              </a:rPr>
              <a:t> Национальной</a:t>
            </a:r>
            <a:r>
              <a:rPr sz="1400" u="sng" spc="-35" dirty="0">
                <a:solidFill>
                  <a:srgbClr val="1154CC"/>
                </a:solidFill>
                <a:uFill>
                  <a:solidFill>
                    <a:srgbClr val="1154CC"/>
                  </a:solidFill>
                </a:uFill>
                <a:cs typeface="Arial"/>
                <a:hlinkClick r:id="rId4"/>
              </a:rPr>
              <a:t> </a:t>
            </a:r>
            <a:r>
              <a:rPr sz="1400" u="sng" dirty="0">
                <a:solidFill>
                  <a:srgbClr val="1154CC"/>
                </a:solidFill>
                <a:uFill>
                  <a:solidFill>
                    <a:srgbClr val="1154CC"/>
                  </a:solidFill>
                </a:uFill>
                <a:cs typeface="Arial"/>
                <a:hlinkClick r:id="rId4"/>
              </a:rPr>
              <a:t>технологической</a:t>
            </a:r>
            <a:endParaRPr sz="1400" dirty="0">
              <a:cs typeface="Arial"/>
            </a:endParaRPr>
          </a:p>
          <a:p>
            <a:pPr marL="12700" marR="5080">
              <a:lnSpc>
                <a:spcPct val="114700"/>
              </a:lnSpc>
            </a:pPr>
            <a:r>
              <a:rPr sz="1400" u="sng" spc="-675" dirty="0">
                <a:solidFill>
                  <a:srgbClr val="1154CC"/>
                </a:solidFill>
                <a:uFill>
                  <a:solidFill>
                    <a:srgbClr val="1154CC"/>
                  </a:solidFill>
                </a:uFill>
                <a:cs typeface="Arial"/>
              </a:rPr>
              <a:t>и</a:t>
            </a:r>
            <a:r>
              <a:rPr sz="1400" spc="340" dirty="0">
                <a:solidFill>
                  <a:srgbClr val="1154CC"/>
                </a:solidFill>
                <a:cs typeface="Arial"/>
                <a:hlinkClick r:id="rId4"/>
              </a:rPr>
              <a:t> </a:t>
            </a:r>
            <a:r>
              <a:rPr sz="1400" u="sng" dirty="0">
                <a:solidFill>
                  <a:srgbClr val="1154CC"/>
                </a:solidFill>
                <a:uFill>
                  <a:solidFill>
                    <a:srgbClr val="1154CC"/>
                  </a:solidFill>
                </a:uFill>
                <a:cs typeface="Arial"/>
                <a:hlinkClick r:id="rId4"/>
              </a:rPr>
              <a:t>нициативы</a:t>
            </a:r>
            <a:r>
              <a:rPr sz="1400" dirty="0">
                <a:cs typeface="Arial"/>
              </a:rPr>
              <a:t>. В результате причинно-следственная связь поменялась: из 100  000 новых пользователей только 14 000 были в Точках. Теперь Leader-ID как  сервисная платформа вовлекает в Точки кипения новых пользователей и  увеличивает возвращаемость после первого визита. Благодаря  рекомендательной системе Leader-ID возвращаемость посетителей в 2019</a:t>
            </a:r>
            <a:r>
              <a:rPr sz="1400" spc="-65" dirty="0">
                <a:cs typeface="Arial"/>
              </a:rPr>
              <a:t> </a:t>
            </a:r>
            <a:r>
              <a:rPr sz="1400" dirty="0">
                <a:cs typeface="Arial"/>
              </a:rPr>
              <a:t>году  выросла на 40</a:t>
            </a:r>
            <a:r>
              <a:rPr sz="1400" spc="-5" dirty="0">
                <a:cs typeface="Arial"/>
              </a:rPr>
              <a:t> </a:t>
            </a:r>
            <a:r>
              <a:rPr sz="1400" dirty="0">
                <a:cs typeface="Arial"/>
              </a:rPr>
              <a:t>%.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02467" y="552450"/>
            <a:ext cx="6082532" cy="232114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2400" spc="-5" dirty="0" smtClean="0">
                <a:cs typeface="Arial"/>
              </a:rPr>
              <a:t>О сервисе</a:t>
            </a:r>
            <a:endParaRPr sz="2400" dirty="0">
              <a:cs typeface="Arial"/>
            </a:endParaRPr>
          </a:p>
          <a:p>
            <a:endParaRPr lang="ru-RU" sz="1400" dirty="0">
              <a:cs typeface="Arial"/>
            </a:endParaRPr>
          </a:p>
          <a:p>
            <a:r>
              <a:rPr lang="ru-RU" sz="1400" dirty="0" smtClean="0"/>
              <a:t>Создание </a:t>
            </a:r>
            <a:r>
              <a:rPr lang="ru-RU" sz="1400" dirty="0"/>
              <a:t>возможностей для самореализации молодых амбициозных лидеров, способных стать глобальными чемпионами на новых рынках.  </a:t>
            </a:r>
            <a:r>
              <a:rPr lang="ru-RU" sz="1400" dirty="0" err="1"/>
              <a:t>Leader</a:t>
            </a:r>
            <a:r>
              <a:rPr lang="ru-RU" sz="1400" dirty="0"/>
              <a:t>-ID – информационная система поддержки лидеров, система разнообразных «социальных лифтов», позволяющих достигать нового уровня карьерного, профессионального, личностного и социального развития. Благодаря системе мероприятий, на платформу приходят новые лидеры, а вместе с ними их единомышленники и последователи – так формируются сообщества и развивается наша экосистема. 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865636" y="3132212"/>
            <a:ext cx="6119363" cy="770723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r>
              <a:rPr lang="ru-RU" sz="2400" dirty="0"/>
              <a:t>12 причин присоединиться к </a:t>
            </a:r>
            <a:r>
              <a:rPr lang="ru-RU" sz="2400" dirty="0" err="1"/>
              <a:t>Leader</a:t>
            </a:r>
            <a:r>
              <a:rPr lang="ru-RU" sz="2400" dirty="0"/>
              <a:t>-ID</a:t>
            </a:r>
          </a:p>
          <a:p>
            <a:endParaRPr lang="ru-RU" sz="1400" dirty="0"/>
          </a:p>
          <a:p>
            <a:r>
              <a:rPr lang="ru-RU" sz="1400" b="1" dirty="0"/>
              <a:t>Платформа </a:t>
            </a:r>
            <a:r>
              <a:rPr lang="ru-RU" sz="1400" b="1" dirty="0" err="1"/>
              <a:t>Leader</a:t>
            </a:r>
            <a:r>
              <a:rPr lang="ru-RU" sz="1400" b="1" dirty="0"/>
              <a:t>-ID — система социальных лифтов, которая помогает лидерам, командам и сообществам подниматься на новый уровень карьерного, профессионального и личностного роста. </a:t>
            </a:r>
          </a:p>
          <a:p>
            <a:r>
              <a:rPr lang="sk-SK" sz="1400" b="1" dirty="0">
                <a:solidFill>
                  <a:schemeClr val="accent6">
                    <a:lumMod val="75000"/>
                  </a:schemeClr>
                </a:solidFill>
              </a:rPr>
              <a:t> </a:t>
            </a:r>
          </a:p>
          <a:p>
            <a:r>
              <a:rPr lang="ru-RU" sz="1400" b="1" dirty="0">
                <a:solidFill>
                  <a:schemeClr val="accent6">
                    <a:lumMod val="75000"/>
                  </a:schemeClr>
                </a:solidFill>
              </a:rPr>
              <a:t>Возможности для партнеров</a:t>
            </a:r>
          </a:p>
          <a:p>
            <a:r>
              <a:rPr lang="ru-RU" sz="1400" dirty="0"/>
              <a:t>В системе </a:t>
            </a:r>
            <a:r>
              <a:rPr lang="ru-RU" sz="1400" dirty="0" err="1"/>
              <a:t>Leader</a:t>
            </a:r>
            <a:r>
              <a:rPr lang="ru-RU" sz="1400" dirty="0"/>
              <a:t>-ID больше 9</a:t>
            </a:r>
            <a:r>
              <a:rPr lang="ru-RU" sz="1400" dirty="0" smtClean="0"/>
              <a:t>00 </a:t>
            </a:r>
            <a:r>
              <a:rPr lang="ru-RU" sz="1400" dirty="0"/>
              <a:t>тысяч зарегистрированных пользователей. Как партнер вы получаете доступ к инструментам для работы с ней. Создавайте мероприятия, используйте информацию об участниках, делайте рассылки, получайте от них обратную связь, проводите конкурсы и отборы, откройте свою Точку кипения.</a:t>
            </a:r>
          </a:p>
          <a:p>
            <a:r>
              <a:rPr lang="sk-SK" sz="1400" b="1" dirty="0"/>
              <a:t> </a:t>
            </a:r>
            <a:endParaRPr lang="sk-SK" sz="1400" dirty="0"/>
          </a:p>
          <a:p>
            <a:r>
              <a:rPr lang="ru-RU" sz="1400" b="1" dirty="0">
                <a:solidFill>
                  <a:schemeClr val="accent6">
                    <a:lumMod val="75000"/>
                  </a:schemeClr>
                </a:solidFill>
              </a:rPr>
              <a:t>Система управления мероприятиями.</a:t>
            </a:r>
            <a:r>
              <a:rPr lang="ru-RU" sz="1400" b="1" dirty="0"/>
              <a:t> </a:t>
            </a:r>
            <a:r>
              <a:rPr lang="ru-RU" sz="1400" dirty="0"/>
              <a:t>У нас самая большая сеть бесплатных образовательных активностей в стране. Наши партнеры заявили 18 тысяч мероприятий, которые проходят каждый день от Калининграда до Петропавловска-Камчатского. Те, кто участвуют в выездных мероприятиях, применяют и тиражируют знания в своем городе. В системе </a:t>
            </a:r>
            <a:r>
              <a:rPr lang="ru-RU" sz="1400" dirty="0" err="1"/>
              <a:t>Leader</a:t>
            </a:r>
            <a:r>
              <a:rPr lang="ru-RU" sz="1400" dirty="0"/>
              <a:t>-ID можно создать любое мероприятие: совещание, выставку, конференцию </a:t>
            </a:r>
            <a:r>
              <a:rPr lang="ru-RU" sz="1400" dirty="0">
                <a:hlinkClick r:id="rId2"/>
              </a:rPr>
              <a:t>на тему от искусства до промышленности. </a:t>
            </a:r>
          </a:p>
          <a:p>
            <a:r>
              <a:rPr lang="sk-SK" sz="1400" b="1" dirty="0"/>
              <a:t> </a:t>
            </a:r>
            <a:endParaRPr lang="sk-SK" sz="1400" dirty="0"/>
          </a:p>
          <a:p>
            <a:r>
              <a:rPr lang="ru-RU" sz="1400" b="1" dirty="0">
                <a:solidFill>
                  <a:schemeClr val="accent6">
                    <a:lumMod val="75000"/>
                  </a:schemeClr>
                </a:solidFill>
              </a:rPr>
              <a:t>Расширенная аналитика.</a:t>
            </a:r>
            <a:r>
              <a:rPr lang="ru-RU" sz="1400" dirty="0"/>
              <a:t> </a:t>
            </a:r>
            <a:r>
              <a:rPr lang="ru-RU" sz="1400" b="1" dirty="0"/>
              <a:t> </a:t>
            </a:r>
            <a:r>
              <a:rPr lang="ru-RU" sz="1400" dirty="0"/>
              <a:t>Наши мероприятия посетили 7</a:t>
            </a:r>
            <a:r>
              <a:rPr lang="ru-RU" sz="1400" dirty="0" smtClean="0"/>
              <a:t>80 </a:t>
            </a:r>
            <a:r>
              <a:rPr lang="ru-RU" sz="1400" dirty="0"/>
              <a:t>тысяч человек. Как организатор вы получаете информацию обо всех, кто зарегистрировался на ваше мероприятие: их образовании, карьерном пути, накопленных компетенциях, опыте организации мероприятий, а также контактные данные. Вы можете сделать рассылку по базе участников, если хотите продолжить взаимодействие. </a:t>
            </a:r>
            <a:endParaRPr lang="ru-RU" sz="1400" dirty="0" smtClean="0"/>
          </a:p>
          <a:p>
            <a:endParaRPr lang="ru-RU" sz="1400" dirty="0"/>
          </a:p>
          <a:p>
            <a:r>
              <a:rPr lang="ru-RU" sz="1400" b="1" dirty="0" smtClean="0">
                <a:solidFill>
                  <a:schemeClr val="accent6">
                    <a:lumMod val="75000"/>
                  </a:schemeClr>
                </a:solidFill>
              </a:rPr>
              <a:t>Публикация своих результатов</a:t>
            </a:r>
            <a:r>
              <a:rPr lang="ru-RU" sz="1400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  <a:r>
              <a:rPr lang="ru-RU" sz="1400" dirty="0" smtClean="0"/>
              <a:t> Разместите в разделе </a:t>
            </a:r>
            <a:r>
              <a:rPr lang="ru-RU" sz="1400" dirty="0" smtClean="0">
                <a:hlinkClick r:id="rId3"/>
              </a:rPr>
              <a:t>Read любопытные факты, инсайты или полезные материалы с вашего мероприятия. Вам доступен аналитический обзор публикации: данные о количестве просмотров и степени прочтения материала.</a:t>
            </a:r>
          </a:p>
          <a:p>
            <a:endParaRPr lang="ru-RU" sz="1400" dirty="0"/>
          </a:p>
          <a:p>
            <a:r>
              <a:rPr lang="sk-SK" sz="1400" b="1" dirty="0"/>
              <a:t> </a:t>
            </a:r>
            <a:endParaRPr lang="sk-SK" sz="1400" dirty="0"/>
          </a:p>
        </p:txBody>
      </p:sp>
    </p:spTree>
    <p:extLst>
      <p:ext uri="{BB962C8B-B14F-4D97-AF65-F5344CB8AC3E}">
        <p14:creationId xmlns:p14="http://schemas.microsoft.com/office/powerpoint/2010/main" val="11357715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865636" y="476250"/>
            <a:ext cx="6119363" cy="1013867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r>
              <a:rPr lang="sk-SK" sz="1400" b="1" dirty="0"/>
              <a:t> </a:t>
            </a:r>
            <a:endParaRPr lang="sk-SK" sz="1400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sz="1400" b="1" dirty="0">
                <a:solidFill>
                  <a:schemeClr val="accent6">
                    <a:lumMod val="75000"/>
                  </a:schemeClr>
                </a:solidFill>
              </a:rPr>
              <a:t>Обратная связь.</a:t>
            </a:r>
            <a:r>
              <a:rPr lang="ru-RU" sz="1400" dirty="0"/>
              <a:t>  В системе </a:t>
            </a:r>
            <a:r>
              <a:rPr lang="ru-RU" sz="1400" dirty="0" err="1"/>
              <a:t>Leader</a:t>
            </a:r>
            <a:r>
              <a:rPr lang="ru-RU" sz="1400" dirty="0"/>
              <a:t>-ID много возможностей получать обратную связь от пользователей.  Отправьте участникам опросные листы и узнайте индекс потребительской лояльности вашей аудитории. Создавайте открытые опросы для своей целевой аудитории — они будут доступны в разделе </a:t>
            </a:r>
            <a:r>
              <a:rPr lang="ru-RU" sz="1400" dirty="0">
                <a:hlinkClick r:id="rId2"/>
              </a:rPr>
              <a:t>Мероприятия. Таблицу с результатами опроса удобно скачать на компьютер. Для быстрой обратной связи подходят прямые рассылки и чат-бот.</a:t>
            </a:r>
          </a:p>
          <a:p>
            <a:r>
              <a:rPr lang="sk-SK" sz="1400" b="1" dirty="0">
                <a:solidFill>
                  <a:schemeClr val="accent6">
                    <a:lumMod val="75000"/>
                  </a:schemeClr>
                </a:solidFill>
              </a:rPr>
              <a:t> </a:t>
            </a:r>
            <a:endParaRPr lang="sk-SK" sz="1400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sz="1400" b="1" dirty="0">
                <a:solidFill>
                  <a:schemeClr val="accent6">
                    <a:lumMod val="75000"/>
                  </a:schemeClr>
                </a:solidFill>
              </a:rPr>
              <a:t>Поддержка через чат-боты.</a:t>
            </a:r>
            <a:r>
              <a:rPr lang="ru-RU" sz="1400" dirty="0">
                <a:solidFill>
                  <a:schemeClr val="accent6">
                    <a:lumMod val="75000"/>
                  </a:schemeClr>
                </a:solidFill>
              </a:rPr>
              <a:t> </a:t>
            </a:r>
            <a:r>
              <a:rPr lang="ru-RU" sz="1400" dirty="0"/>
              <a:t>Для работы с аудиторией на мероприятии полезен чат-бот: пользователи направляют вопросы по организации мероприятия через специальную кнопку в меню бота. С его помощью вы создаете информационную рассылку по участникам мероприятия. </a:t>
            </a:r>
            <a:r>
              <a:rPr lang="sk-SK" sz="1400" b="1" dirty="0"/>
              <a:t> </a:t>
            </a:r>
            <a:endParaRPr lang="sk-SK" sz="1400" dirty="0"/>
          </a:p>
          <a:p>
            <a:r>
              <a:rPr lang="sk-SK" sz="1400" b="1" dirty="0">
                <a:solidFill>
                  <a:schemeClr val="accent6">
                    <a:lumMod val="75000"/>
                  </a:schemeClr>
                </a:solidFill>
              </a:rPr>
              <a:t> </a:t>
            </a:r>
            <a:endParaRPr lang="sk-SK" sz="1400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sz="1400" b="1" dirty="0">
                <a:solidFill>
                  <a:schemeClr val="accent6">
                    <a:lumMod val="75000"/>
                  </a:schemeClr>
                </a:solidFill>
              </a:rPr>
              <a:t>Трансляции мероприятий</a:t>
            </a:r>
            <a:r>
              <a:rPr lang="ru-RU" sz="1400" b="1" dirty="0"/>
              <a:t>.</a:t>
            </a:r>
            <a:r>
              <a:rPr lang="ru-RU" sz="1400" dirty="0"/>
              <a:t> Сделайте видеотрансляцию мероприятия в реальном времени — подсвеченную кнопку увидят все посетители страницы. Вам нет нужды ограничивать число участников одним городом. После мероприятия видеозапись и информация о событии появятся в разделе </a:t>
            </a:r>
            <a:r>
              <a:rPr lang="ru-RU" sz="1400" dirty="0">
                <a:hlinkClick r:id="rId3"/>
              </a:rPr>
              <a:t>Трансляции, там доступно уже 800 записей мероприятий.</a:t>
            </a:r>
          </a:p>
          <a:p>
            <a:r>
              <a:rPr lang="sk-SK" sz="1400" b="1" dirty="0">
                <a:solidFill>
                  <a:schemeClr val="accent6">
                    <a:lumMod val="75000"/>
                  </a:schemeClr>
                </a:solidFill>
              </a:rPr>
              <a:t> </a:t>
            </a:r>
            <a:endParaRPr lang="sk-SK" sz="1400" dirty="0"/>
          </a:p>
          <a:p>
            <a:r>
              <a:rPr lang="ru-RU" sz="1400" b="1" dirty="0">
                <a:solidFill>
                  <a:schemeClr val="accent6">
                    <a:lumMod val="75000"/>
                  </a:schemeClr>
                </a:solidFill>
              </a:rPr>
              <a:t>Вызовы и конкурсы.</a:t>
            </a:r>
            <a:r>
              <a:rPr lang="ru-RU" sz="1400" dirty="0"/>
              <a:t> Каждый день партнеры бросают вызов пользователям: в системе </a:t>
            </a:r>
            <a:r>
              <a:rPr lang="ru-RU" sz="1400" dirty="0" err="1"/>
              <a:t>Leader</a:t>
            </a:r>
            <a:r>
              <a:rPr lang="ru-RU" sz="1400" dirty="0"/>
              <a:t>-ID легко организовать свой конкурс, олимпиаду, </a:t>
            </a:r>
            <a:r>
              <a:rPr lang="ru-RU" sz="1400" dirty="0" err="1"/>
              <a:t>хакатон</a:t>
            </a:r>
            <a:r>
              <a:rPr lang="ru-RU" sz="1400" dirty="0"/>
              <a:t> или отбор на вакансии. Разместите баннер конкурса на главной странице </a:t>
            </a:r>
            <a:r>
              <a:rPr lang="ru-RU" sz="1400" dirty="0" err="1"/>
              <a:t>Leader</a:t>
            </a:r>
            <a:r>
              <a:rPr lang="ru-RU" sz="1400" dirty="0"/>
              <a:t>-ID. Для отбора финалистов создайте экспертный клуб и задайте критерии оценки. Член клуба получает статус эксперта, который видят все пользователи </a:t>
            </a:r>
            <a:r>
              <a:rPr lang="ru-RU" sz="1400" dirty="0" err="1"/>
              <a:t>Leader</a:t>
            </a:r>
            <a:r>
              <a:rPr lang="ru-RU" sz="1400" dirty="0"/>
              <a:t>-ID.</a:t>
            </a:r>
          </a:p>
          <a:p>
            <a:r>
              <a:rPr lang="sk-SK" sz="1400" b="1" dirty="0"/>
              <a:t>  </a:t>
            </a:r>
          </a:p>
          <a:p>
            <a:r>
              <a:rPr lang="ru-RU" sz="1400" b="1" dirty="0">
                <a:solidFill>
                  <a:schemeClr val="accent6">
                    <a:lumMod val="75000"/>
                  </a:schemeClr>
                </a:solidFill>
              </a:rPr>
              <a:t>Возможности для пользователей.</a:t>
            </a:r>
            <a:r>
              <a:rPr lang="ru-RU" sz="1400" dirty="0">
                <a:solidFill>
                  <a:schemeClr val="accent6">
                    <a:lumMod val="75000"/>
                  </a:schemeClr>
                </a:solidFill>
              </a:rPr>
              <a:t> </a:t>
            </a:r>
            <a:r>
              <a:rPr lang="ru-RU" sz="1400" dirty="0"/>
              <a:t>Пользователи наших партнеров, зарегистрировавшись в системе </a:t>
            </a:r>
            <a:r>
              <a:rPr lang="ru-RU" sz="1400" dirty="0" err="1"/>
              <a:t>Leader</a:t>
            </a:r>
            <a:r>
              <a:rPr lang="ru-RU" sz="1400" dirty="0"/>
              <a:t>-ID, получают возможности работать в </a:t>
            </a:r>
            <a:r>
              <a:rPr lang="ru-RU" sz="1400" dirty="0" err="1"/>
              <a:t>коворкингах</a:t>
            </a:r>
            <a:r>
              <a:rPr lang="ru-RU" sz="1400" dirty="0"/>
              <a:t>, участвовать в конкурсах, принимать приглашения на вакансии, расширять связи и публиковать материалы.</a:t>
            </a:r>
          </a:p>
          <a:p>
            <a:r>
              <a:rPr lang="sk-SK" sz="1400" b="1" dirty="0"/>
              <a:t> </a:t>
            </a:r>
            <a:endParaRPr lang="sk-SK" sz="1400" dirty="0"/>
          </a:p>
          <a:p>
            <a:r>
              <a:rPr lang="ru-RU" sz="1400" b="1" dirty="0" err="1">
                <a:solidFill>
                  <a:schemeClr val="accent6">
                    <a:lumMod val="75000"/>
                  </a:schemeClr>
                </a:solidFill>
              </a:rPr>
              <a:t>Нетворкинг</a:t>
            </a:r>
            <a:r>
              <a:rPr lang="ru-RU" sz="1400" b="1" dirty="0">
                <a:solidFill>
                  <a:schemeClr val="accent6">
                    <a:lumMod val="75000"/>
                  </a:schemeClr>
                </a:solidFill>
              </a:rPr>
              <a:t>.</a:t>
            </a:r>
            <a:r>
              <a:rPr lang="ru-RU" sz="1400" dirty="0">
                <a:solidFill>
                  <a:schemeClr val="accent6">
                    <a:lumMod val="75000"/>
                  </a:schemeClr>
                </a:solidFill>
              </a:rPr>
              <a:t> </a:t>
            </a:r>
            <a:r>
              <a:rPr lang="ru-RU" sz="1400" dirty="0"/>
              <a:t>Через систему </a:t>
            </a:r>
            <a:r>
              <a:rPr lang="ru-RU" sz="1400" dirty="0" err="1"/>
              <a:t>Leader</a:t>
            </a:r>
            <a:r>
              <a:rPr lang="ru-RU" sz="1400" dirty="0"/>
              <a:t>-ID легко найти партнера, потенциального инвестора, члена команды и эксперта для оценки проекта. Установите параметры поиска, и система порекомендует пользователей с похожими интересами. На карточке пользователя видно его специальность и контакты. Если вы в Точке кипения, система поможет встретиться лично: подключитесь к сети </a:t>
            </a:r>
            <a:r>
              <a:rPr lang="ru-RU" sz="1400" dirty="0" err="1"/>
              <a:t>Wi-Fi</a:t>
            </a:r>
            <a:r>
              <a:rPr lang="ru-RU" sz="1400" dirty="0"/>
              <a:t> с названием </a:t>
            </a:r>
            <a:r>
              <a:rPr lang="ru-RU" sz="1400" dirty="0" err="1"/>
              <a:t>Point</a:t>
            </a:r>
            <a:r>
              <a:rPr lang="ru-RU" sz="1400" dirty="0"/>
              <a:t> и перейдите на </a:t>
            </a:r>
            <a:r>
              <a:rPr lang="ru-RU" sz="1400" dirty="0">
                <a:hlinkClick r:id="rId4"/>
              </a:rPr>
              <a:t>сайт нетворкинга. Сервисом воспользовались 360 участников образовательного интенсива Остров 10-21, 320 из них оценили рекомендации на 80% и выше.</a:t>
            </a:r>
          </a:p>
          <a:p>
            <a:r>
              <a:rPr lang="sk-SK" sz="1400" b="1" dirty="0"/>
              <a:t> </a:t>
            </a:r>
            <a:endParaRPr lang="sk-SK" sz="1400" dirty="0"/>
          </a:p>
          <a:p>
            <a:r>
              <a:rPr lang="ru-RU" sz="1400" b="1" dirty="0">
                <a:solidFill>
                  <a:schemeClr val="accent6">
                    <a:lumMod val="75000"/>
                  </a:schemeClr>
                </a:solidFill>
              </a:rPr>
              <a:t>Площадка для публикаций.</a:t>
            </a:r>
            <a:r>
              <a:rPr lang="ru-RU" sz="1400" dirty="0"/>
              <a:t> Если у вас нестандартный взгляд на вещи, вы исследовали городское развитие, работу с сообществами, </a:t>
            </a:r>
            <a:r>
              <a:rPr lang="ru-RU" sz="1400" dirty="0" err="1"/>
              <a:t>командообразование</a:t>
            </a:r>
            <a:r>
              <a:rPr lang="ru-RU" sz="1400" dirty="0"/>
              <a:t>, цифровые технологии, запуск и развитие новых сервисов, напишите об этом в раздел </a:t>
            </a:r>
            <a:r>
              <a:rPr lang="ru-RU" sz="1400" dirty="0">
                <a:hlinkClick r:id="rId5"/>
              </a:rPr>
              <a:t>Read. Самые популярные темы: образование — 38%, инновации и модернизация — 21%, стратегическое управление — 15%.</a:t>
            </a:r>
          </a:p>
          <a:p>
            <a:r>
              <a:rPr lang="sk-SK" sz="1400" b="1" dirty="0"/>
              <a:t> </a:t>
            </a:r>
            <a:endParaRPr lang="sk-SK" sz="1400" dirty="0"/>
          </a:p>
          <a:p>
            <a:r>
              <a:rPr lang="sk-SK" sz="1400" b="1" dirty="0"/>
              <a:t> </a:t>
            </a:r>
            <a:endParaRPr lang="sk-SK" sz="1400" dirty="0"/>
          </a:p>
        </p:txBody>
      </p:sp>
    </p:spTree>
    <p:extLst>
      <p:ext uri="{BB962C8B-B14F-4D97-AF65-F5344CB8AC3E}">
        <p14:creationId xmlns:p14="http://schemas.microsoft.com/office/powerpoint/2010/main" val="6954661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02467" y="672202"/>
            <a:ext cx="6082532" cy="91537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2400" spc="-5" dirty="0" smtClean="0">
                <a:cs typeface="Arial"/>
              </a:rPr>
              <a:t>Одна регистрация для доступа в экосистему курсов Университета 20.35 и другие образовательные программы</a:t>
            </a:r>
            <a:endParaRPr sz="2400" dirty="0">
              <a:cs typeface="Arial"/>
            </a:endParaRPr>
          </a:p>
          <a:p>
            <a:endParaRPr lang="ru-RU" sz="1400" dirty="0"/>
          </a:p>
          <a:p>
            <a:r>
              <a:rPr lang="ru-RU" sz="1400" dirty="0" smtClean="0"/>
              <a:t>Возможности системы </a:t>
            </a:r>
            <a:r>
              <a:rPr lang="ru-RU" sz="1400" dirty="0" err="1" smtClean="0"/>
              <a:t>Leader</a:t>
            </a:r>
            <a:r>
              <a:rPr lang="ru-RU" sz="1400" dirty="0" smtClean="0"/>
              <a:t>-ID и пространство Точек кипения доступны всем зарегистрированным пользователям бесплатно.</a:t>
            </a:r>
          </a:p>
          <a:p>
            <a:endParaRPr lang="ru-RU" sz="1400" dirty="0" smtClean="0"/>
          </a:p>
          <a:p>
            <a:r>
              <a:rPr lang="ru-RU" sz="1400" dirty="0" smtClean="0"/>
              <a:t>Сквозная регистрация </a:t>
            </a:r>
            <a:r>
              <a:rPr lang="ru-RU" sz="1400" dirty="0" err="1" smtClean="0"/>
              <a:t>Leader</a:t>
            </a:r>
            <a:r>
              <a:rPr lang="ru-RU" sz="1400" dirty="0" smtClean="0"/>
              <a:t>-ID позволяет воспользоваться сервисами АСИ и партнерских организаций - </a:t>
            </a:r>
            <a:r>
              <a:rPr lang="ru-RU" sz="1400" u="sng" dirty="0" smtClean="0">
                <a:hlinkClick r:id="rId2"/>
              </a:rPr>
              <a:t>подать заявку на поддержку проекта, </a:t>
            </a:r>
            <a:r>
              <a:rPr lang="ru-RU" sz="1400" u="sng" dirty="0" smtClean="0">
                <a:hlinkClick r:id="rId3"/>
              </a:rPr>
              <a:t>принять участие в конкурсе цифровых решений, </a:t>
            </a:r>
            <a:r>
              <a:rPr lang="ru-RU" sz="1400" u="sng" dirty="0" smtClean="0">
                <a:hlinkClick r:id="rId4"/>
              </a:rPr>
              <a:t>организовать мероприятие в «Точке кипения», </a:t>
            </a:r>
            <a:r>
              <a:rPr lang="ru-RU" sz="1400" u="sng" dirty="0" smtClean="0">
                <a:hlinkClick r:id="rId5"/>
              </a:rPr>
              <a:t>пройти обучение в Университете 20.35, </a:t>
            </a:r>
            <a:r>
              <a:rPr lang="ru-RU" sz="1400" u="sng" dirty="0" smtClean="0">
                <a:hlinkClick r:id="rId6"/>
              </a:rPr>
              <a:t>получить доступ к полезным материалам, воспользоваться кадровым лифтом с помощью участия в открытом отборе и др.</a:t>
            </a:r>
          </a:p>
          <a:p>
            <a:endParaRPr lang="ru-RU" sz="1400" dirty="0" smtClean="0"/>
          </a:p>
          <a:p>
            <a:r>
              <a:rPr lang="ru-RU" sz="1400" dirty="0" smtClean="0"/>
              <a:t>С помощью профиля в </a:t>
            </a:r>
            <a:r>
              <a:rPr lang="ru-RU" sz="1400" dirty="0" err="1" smtClean="0"/>
              <a:t>Leader</a:t>
            </a:r>
            <a:r>
              <a:rPr lang="ru-RU" sz="1400" dirty="0" smtClean="0"/>
              <a:t>-ID также можно принимать участие в онлайн-опросах, голосованиях и различных тематических тестах. Например, в условиях борьбы с пандемией любой желающий может </a:t>
            </a:r>
            <a:r>
              <a:rPr lang="ru-RU" sz="1400" u="sng" dirty="0" smtClean="0">
                <a:hlinkClick r:id="rId7"/>
              </a:rPr>
              <a:t>оценить свою готовность противостоять коронавирусу (COVID-19).</a:t>
            </a:r>
          </a:p>
          <a:p>
            <a:endParaRPr lang="ru-RU" sz="1400" u="sng" dirty="0" smtClean="0">
              <a:hlinkClick r:id="rId7"/>
            </a:endParaRPr>
          </a:p>
          <a:p>
            <a:r>
              <a:rPr lang="ru-RU" sz="1400" dirty="0" smtClean="0"/>
              <a:t>Кроме того, </a:t>
            </a:r>
            <a:r>
              <a:rPr lang="ru-RU" sz="1400" dirty="0" err="1" smtClean="0"/>
              <a:t>Leader</a:t>
            </a:r>
            <a:r>
              <a:rPr lang="ru-RU" sz="1400" dirty="0" smtClean="0"/>
              <a:t>-ID развивает самостоятельные </a:t>
            </a:r>
            <a:r>
              <a:rPr lang="ru-RU" sz="1400" dirty="0" err="1" smtClean="0"/>
              <a:t>микросервисы</a:t>
            </a:r>
            <a:r>
              <a:rPr lang="ru-RU" sz="1400" dirty="0" smtClean="0"/>
              <a:t> - </a:t>
            </a:r>
            <a:r>
              <a:rPr lang="ru-RU" sz="1400" u="sng" dirty="0" smtClean="0">
                <a:hlinkClick r:id="rId8"/>
              </a:rPr>
              <a:t>нетворкинга, </a:t>
            </a:r>
            <a:r>
              <a:rPr lang="ru-RU" sz="1400" u="sng" dirty="0" smtClean="0">
                <a:hlinkClick r:id="rId9"/>
              </a:rPr>
              <a:t>информационной поддержки, экспертной оценки и </a:t>
            </a:r>
            <a:r>
              <a:rPr lang="ru-RU" sz="1400" u="sng" dirty="0" smtClean="0">
                <a:hlinkClick r:id="rId10"/>
              </a:rPr>
              <a:t>поддержки пользователей. </a:t>
            </a:r>
          </a:p>
          <a:p>
            <a:endParaRPr lang="ru-RU" sz="2400" u="sng" dirty="0" smtClean="0">
              <a:hlinkClick r:id="rId10"/>
            </a:endParaRPr>
          </a:p>
          <a:p>
            <a:endParaRPr lang="ru-RU" sz="2400" u="sng" dirty="0">
              <a:hlinkClick r:id="rId10"/>
            </a:endParaRPr>
          </a:p>
          <a:p>
            <a:r>
              <a:rPr lang="ru-RU" sz="2400" dirty="0" smtClean="0"/>
              <a:t>Прямо сейчас воспользуйтесь Вашей регистрацией и заведите личный кабинет в Университете 20.35: образование и постоянное развитие – наш конек! </a:t>
            </a:r>
          </a:p>
          <a:p>
            <a:endParaRPr lang="ru-RU" sz="1400" dirty="0"/>
          </a:p>
          <a:p>
            <a:r>
              <a:rPr lang="ru-RU" sz="1400" dirty="0" smtClean="0"/>
              <a:t>Университет </a:t>
            </a:r>
            <a:r>
              <a:rPr lang="ru-RU" sz="1400" dirty="0"/>
              <a:t>20.35 предлагает </a:t>
            </a:r>
            <a:r>
              <a:rPr lang="ru-RU" sz="1400" dirty="0" smtClean="0"/>
              <a:t>лучшие образовательные сервисы:</a:t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/>
              <a:t>Персональные траектории развития – </a:t>
            </a:r>
            <a:r>
              <a:rPr lang="ru-RU" sz="1400" dirty="0">
                <a:hlinkClick r:id="rId11"/>
              </a:rPr>
              <a:t>dc.2035.university</a:t>
            </a:r>
            <a:endParaRPr lang="ru-RU" sz="1400" dirty="0"/>
          </a:p>
          <a:p>
            <a:r>
              <a:rPr lang="ru-RU" sz="1400" dirty="0">
                <a:hlinkClick r:id="rId12"/>
              </a:rPr>
              <a:t>Межуниверситетский проект «Искусственный интеллект</a:t>
            </a:r>
            <a:r>
              <a:rPr lang="ru-RU" sz="1400" dirty="0" smtClean="0">
                <a:hlinkClick r:id="rId12"/>
              </a:rPr>
              <a:t>»</a:t>
            </a:r>
            <a:endParaRPr lang="ru-RU" sz="1400" dirty="0" smtClean="0"/>
          </a:p>
          <a:p>
            <a:r>
              <a:rPr lang="ru-RU" sz="1400" dirty="0" smtClean="0"/>
              <a:t>Открытые образовательные материалы </a:t>
            </a:r>
            <a:r>
              <a:rPr lang="en-US" sz="1400" dirty="0" smtClean="0">
                <a:hlinkClick r:id="rId13"/>
              </a:rPr>
              <a:t>https://lectoriy.2035.university/</a:t>
            </a:r>
            <a:endParaRPr lang="ru-RU" sz="1400" dirty="0"/>
          </a:p>
          <a:p>
            <a:r>
              <a:rPr lang="ru-RU" sz="1400" dirty="0"/>
              <a:t>Библиотека ресурсов Национальной технологической инициативы – </a:t>
            </a:r>
            <a:r>
              <a:rPr lang="ru-RU" sz="1400" dirty="0">
                <a:hlinkClick r:id="rId14"/>
              </a:rPr>
              <a:t>rf2035.net</a:t>
            </a:r>
            <a:endParaRPr lang="ru-RU" sz="1400" dirty="0"/>
          </a:p>
          <a:p>
            <a:endParaRPr lang="ru-RU" sz="1400" u="sng" dirty="0" smtClean="0">
              <a:hlinkClick r:id="rId10"/>
            </a:endParaRPr>
          </a:p>
        </p:txBody>
      </p:sp>
    </p:spTree>
    <p:extLst>
      <p:ext uri="{BB962C8B-B14F-4D97-AF65-F5344CB8AC3E}">
        <p14:creationId xmlns:p14="http://schemas.microsoft.com/office/powerpoint/2010/main" val="19700901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1154CC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115</TotalTime>
  <Words>243</Words>
  <Application>Microsoft Macintosh PowerPoint</Application>
  <PresentationFormat>Другой</PresentationFormat>
  <Paragraphs>58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8" baseType="lpstr">
      <vt:lpstr>Calibri</vt:lpstr>
      <vt:lpstr>Arial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Пользователь Microsoft Office</cp:lastModifiedBy>
  <cp:revision>5</cp:revision>
  <dcterms:created xsi:type="dcterms:W3CDTF">2020-08-11T19:55:56Z</dcterms:created>
  <dcterms:modified xsi:type="dcterms:W3CDTF">2020-08-11T22:00:02Z</dcterms:modified>
</cp:coreProperties>
</file>